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57" r:id="rId3"/>
    <p:sldId id="259" r:id="rId4"/>
    <p:sldId id="260" r:id="rId5"/>
    <p:sldId id="262" r:id="rId6"/>
    <p:sldId id="264" r:id="rId7"/>
    <p:sldId id="263" r:id="rId8"/>
    <p:sldId id="265" r:id="rId9"/>
    <p:sldId id="258" r:id="rId10"/>
    <p:sldId id="266"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434" autoAdjust="0"/>
  </p:normalViewPr>
  <p:slideViewPr>
    <p:cSldViewPr snapToGrid="0">
      <p:cViewPr varScale="1">
        <p:scale>
          <a:sx n="42" d="100"/>
          <a:sy n="42" d="100"/>
        </p:scale>
        <p:origin x="60" y="6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A58452F-5681-4AC1-ABFF-9081AA202FB1}" type="datetimeFigureOut">
              <a:rPr lang="en-US" smtClean="0"/>
              <a:t>10/15/2019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947CAA7-4BE8-4133-9837-A69565658EB7}" type="slidenum">
              <a:rPr lang="en-US" smtClean="0"/>
              <a:t>‹#›</a:t>
            </a:fld>
            <a:endParaRPr lang="en-US"/>
          </a:p>
        </p:txBody>
      </p:sp>
    </p:spTree>
    <p:extLst>
      <p:ext uri="{BB962C8B-B14F-4D97-AF65-F5344CB8AC3E}">
        <p14:creationId xmlns:p14="http://schemas.microsoft.com/office/powerpoint/2010/main" val="1964590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947CAA7-4BE8-4133-9837-A69565658EB7}" type="slidenum">
              <a:rPr lang="en-US" smtClean="0"/>
              <a:t>1</a:t>
            </a:fld>
            <a:endParaRPr lang="en-US"/>
          </a:p>
        </p:txBody>
      </p:sp>
    </p:spTree>
    <p:extLst>
      <p:ext uri="{BB962C8B-B14F-4D97-AF65-F5344CB8AC3E}">
        <p14:creationId xmlns:p14="http://schemas.microsoft.com/office/powerpoint/2010/main" val="10454035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RDMS</a:t>
            </a:r>
            <a:r>
              <a:rPr lang="en-US" b="1" baseline="0" dirty="0" smtClean="0"/>
              <a:t>; </a:t>
            </a:r>
            <a:r>
              <a:rPr lang="en-US" b="0" baseline="0" dirty="0" smtClean="0"/>
              <a:t>Relational Database Management Systems</a:t>
            </a:r>
          </a:p>
          <a:p>
            <a:r>
              <a:rPr lang="en-US" b="1" dirty="0" smtClean="0"/>
              <a:t>The unprecedented increase in the amount of data being produced:</a:t>
            </a:r>
            <a:r>
              <a:rPr lang="en-US" b="0" baseline="0" dirty="0" smtClean="0"/>
              <a:t> This comes about due to the proliferation of connected devices such as the </a:t>
            </a:r>
            <a:r>
              <a:rPr lang="en-US" b="0" baseline="0" dirty="0" err="1" smtClean="0"/>
              <a:t>IoT</a:t>
            </a:r>
            <a:r>
              <a:rPr lang="en-US" b="0" baseline="0" dirty="0" smtClean="0"/>
              <a:t> which produces a lot of data.</a:t>
            </a:r>
          </a:p>
          <a:p>
            <a:r>
              <a:rPr lang="en-US" b="1" dirty="0" smtClean="0"/>
              <a:t>An</a:t>
            </a:r>
            <a:r>
              <a:rPr lang="en-US" b="1" baseline="0" dirty="0" smtClean="0"/>
              <a:t> i</a:t>
            </a:r>
            <a:r>
              <a:rPr lang="en-US" b="1" dirty="0" smtClean="0"/>
              <a:t>ncrease in the quality of data to be handled:</a:t>
            </a:r>
            <a:r>
              <a:rPr lang="en-US" b="0" dirty="0" smtClean="0"/>
              <a:t> It is difficult</a:t>
            </a:r>
            <a:r>
              <a:rPr lang="en-US" b="0" baseline="0" dirty="0" smtClean="0"/>
              <a:t> for storing and handling high-quality data by the current </a:t>
            </a:r>
            <a:r>
              <a:rPr lang="en-US" b="0" baseline="0" dirty="0" err="1" smtClean="0"/>
              <a:t>RDMSes</a:t>
            </a:r>
            <a:r>
              <a:rPr lang="en-US" b="0" baseline="0" dirty="0" smtClean="0"/>
              <a:t> (</a:t>
            </a:r>
            <a:r>
              <a:rPr lang="en-US" dirty="0" smtClean="0"/>
              <a:t>Pereira,</a:t>
            </a:r>
            <a:r>
              <a:rPr lang="en-US" baseline="0" dirty="0" smtClean="0"/>
              <a:t> </a:t>
            </a:r>
            <a:r>
              <a:rPr lang="en-US" dirty="0" err="1" smtClean="0"/>
              <a:t>Ourique</a:t>
            </a:r>
            <a:r>
              <a:rPr lang="en-US" dirty="0" smtClean="0"/>
              <a:t> de </a:t>
            </a:r>
            <a:r>
              <a:rPr lang="en-US" dirty="0" err="1" smtClean="0"/>
              <a:t>Morais</a:t>
            </a:r>
            <a:r>
              <a:rPr lang="en-US" dirty="0" smtClean="0"/>
              <a:t>,</a:t>
            </a:r>
            <a:r>
              <a:rPr lang="en-US" baseline="0" dirty="0" smtClean="0"/>
              <a:t> </a:t>
            </a:r>
            <a:r>
              <a:rPr lang="en-US" dirty="0" smtClean="0"/>
              <a:t>&amp; </a:t>
            </a:r>
            <a:r>
              <a:rPr lang="en-US" dirty="0" err="1" smtClean="0"/>
              <a:t>Pignaton</a:t>
            </a:r>
            <a:r>
              <a:rPr lang="en-US" dirty="0" smtClean="0"/>
              <a:t> de </a:t>
            </a:r>
            <a:r>
              <a:rPr lang="en-US" dirty="0" err="1" smtClean="0"/>
              <a:t>Freitas</a:t>
            </a:r>
            <a:r>
              <a:rPr lang="en-US" dirty="0" smtClean="0"/>
              <a:t>,</a:t>
            </a:r>
            <a:r>
              <a:rPr lang="en-US" baseline="0" dirty="0" smtClean="0"/>
              <a:t> </a:t>
            </a:r>
            <a:r>
              <a:rPr lang="en-US" dirty="0" smtClean="0"/>
              <a:t>2018).</a:t>
            </a:r>
          </a:p>
          <a:p>
            <a:endParaRPr lang="en-US" b="1" dirty="0" smtClean="0"/>
          </a:p>
        </p:txBody>
      </p:sp>
      <p:sp>
        <p:nvSpPr>
          <p:cNvPr id="4" name="Slide Number Placeholder 3"/>
          <p:cNvSpPr>
            <a:spLocks noGrp="1"/>
          </p:cNvSpPr>
          <p:nvPr>
            <p:ph type="sldNum" sz="quarter" idx="10"/>
          </p:nvPr>
        </p:nvSpPr>
        <p:spPr/>
        <p:txBody>
          <a:bodyPr/>
          <a:lstStyle/>
          <a:p>
            <a:fld id="{7947CAA7-4BE8-4133-9837-A69565658EB7}" type="slidenum">
              <a:rPr lang="en-US" smtClean="0"/>
              <a:t>2</a:t>
            </a:fld>
            <a:endParaRPr lang="en-US"/>
          </a:p>
        </p:txBody>
      </p:sp>
    </p:spTree>
    <p:extLst>
      <p:ext uri="{BB962C8B-B14F-4D97-AF65-F5344CB8AC3E}">
        <p14:creationId xmlns:p14="http://schemas.microsoft.com/office/powerpoint/2010/main" val="32201457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Document:</a:t>
            </a:r>
            <a:r>
              <a:rPr lang="en-US" b="0" baseline="0" dirty="0" smtClean="0"/>
              <a:t> Used to store semi-structured (XML) and unstructured (text) data.</a:t>
            </a:r>
            <a:endParaRPr lang="en-US" b="1" dirty="0" smtClean="0"/>
          </a:p>
          <a:p>
            <a:r>
              <a:rPr lang="en-US" b="1" dirty="0" smtClean="0"/>
              <a:t>Key-Value</a:t>
            </a:r>
            <a:r>
              <a:rPr lang="en-US" b="1" baseline="0" dirty="0" smtClean="0"/>
              <a:t>:</a:t>
            </a:r>
            <a:r>
              <a:rPr lang="en-US" b="0" baseline="0" dirty="0" smtClean="0"/>
              <a:t> Involves the use of a combination of two components, a key, and the value. The key is the unique identifier for a certain entry which is the value </a:t>
            </a:r>
            <a:r>
              <a:rPr lang="en-US" sz="1200" dirty="0" smtClean="0"/>
              <a:t>(Sharma and Dave, 2012, p. 22)</a:t>
            </a:r>
            <a:r>
              <a:rPr lang="en-US" b="0" baseline="0" dirty="0" smtClean="0"/>
              <a:t>. Its characteristics include the ability to perform all activities on data, all relationships to a data to be stored in application code, and to store data in alphabetical order </a:t>
            </a:r>
            <a:r>
              <a:rPr lang="en-US" sz="1200" dirty="0" smtClean="0"/>
              <a:t>(Sharma and Dave, 2012, p. 22)</a:t>
            </a:r>
            <a:r>
              <a:rPr lang="en-US" b="0" baseline="0" dirty="0" smtClean="0"/>
              <a:t>.</a:t>
            </a:r>
          </a:p>
          <a:p>
            <a:r>
              <a:rPr lang="en-US" b="1" baseline="0" dirty="0" smtClean="0"/>
              <a:t>Column-family:</a:t>
            </a:r>
            <a:r>
              <a:rPr lang="en-US" b="0" baseline="0" dirty="0" smtClean="0"/>
              <a:t> Involves hash tables where there are a lot of rows and columns but each row only has a relatively small number of columns.</a:t>
            </a:r>
          </a:p>
          <a:p>
            <a:r>
              <a:rPr lang="en-US" b="1" baseline="0" dirty="0" smtClean="0"/>
              <a:t>Graph:</a:t>
            </a:r>
            <a:r>
              <a:rPr lang="en-US" b="0" baseline="0" dirty="0" smtClean="0"/>
              <a:t> Here the most important thing is the relationship among different entities.</a:t>
            </a:r>
            <a:endParaRPr lang="en-US" b="1" baseline="0" dirty="0" smtClean="0"/>
          </a:p>
        </p:txBody>
      </p:sp>
      <p:sp>
        <p:nvSpPr>
          <p:cNvPr id="4" name="Slide Number Placeholder 3"/>
          <p:cNvSpPr>
            <a:spLocks noGrp="1"/>
          </p:cNvSpPr>
          <p:nvPr>
            <p:ph type="sldNum" sz="quarter" idx="10"/>
          </p:nvPr>
        </p:nvSpPr>
        <p:spPr/>
        <p:txBody>
          <a:bodyPr/>
          <a:lstStyle/>
          <a:p>
            <a:fld id="{7947CAA7-4BE8-4133-9837-A69565658EB7}" type="slidenum">
              <a:rPr lang="en-US" smtClean="0"/>
              <a:t>3</a:t>
            </a:fld>
            <a:endParaRPr lang="en-US"/>
          </a:p>
        </p:txBody>
      </p:sp>
    </p:spTree>
    <p:extLst>
      <p:ext uri="{BB962C8B-B14F-4D97-AF65-F5344CB8AC3E}">
        <p14:creationId xmlns:p14="http://schemas.microsoft.com/office/powerpoint/2010/main" val="29336209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3600" b="1" dirty="0" smtClean="0"/>
              <a:t>Schema-agnostic:</a:t>
            </a:r>
            <a:r>
              <a:rPr lang="en-US" sz="3600" b="0" dirty="0" smtClean="0"/>
              <a:t> They</a:t>
            </a:r>
            <a:r>
              <a:rPr lang="en-US" sz="3600" b="0" baseline="0" dirty="0" smtClean="0"/>
              <a:t> don’t have a fixed schema because they don’t have columns, rows, and tables in the same sense that is portrayed in relational databases </a:t>
            </a:r>
            <a:r>
              <a:rPr lang="en-US" sz="3600" dirty="0" smtClean="0"/>
              <a:t>(Brooks, 2014)</a:t>
            </a:r>
            <a:r>
              <a:rPr lang="en-US" sz="3600" b="0" baseline="0" dirty="0" smtClean="0"/>
              <a:t>.</a:t>
            </a:r>
            <a:endParaRPr lang="en-US" sz="3600" b="1" dirty="0" smtClean="0"/>
          </a:p>
          <a:p>
            <a:pPr lvl="0"/>
            <a:r>
              <a:rPr lang="en-US" sz="3600" b="1" dirty="0" smtClean="0"/>
              <a:t>Horizontally scalable:</a:t>
            </a:r>
            <a:r>
              <a:rPr lang="en-US" sz="3600" b="0" baseline="0" dirty="0" smtClean="0"/>
              <a:t> As one’s database demand increases, various resources such as storage space, processing power, and input/output cycles may become depleted. This can be addressed by either scaling up horizontally (through the buying of new hardware but of similar power) or vertically (through the buying of a more powerful machine). </a:t>
            </a:r>
            <a:r>
              <a:rPr lang="en-US" sz="3600" b="0" baseline="0" dirty="0" err="1" smtClean="0"/>
              <a:t>NoSQL</a:t>
            </a:r>
            <a:r>
              <a:rPr lang="en-US" sz="3600" b="0" baseline="0" dirty="0" smtClean="0"/>
              <a:t> databases favor the former </a:t>
            </a:r>
            <a:r>
              <a:rPr lang="en-US" sz="3600" dirty="0" smtClean="0"/>
              <a:t>(Brooks, 2014)</a:t>
            </a:r>
            <a:r>
              <a:rPr lang="en-US" sz="3600" b="0" baseline="0" dirty="0" smtClean="0"/>
              <a:t>.</a:t>
            </a:r>
            <a:endParaRPr lang="en-US" sz="3600" b="1" dirty="0" smtClean="0"/>
          </a:p>
          <a:p>
            <a:pPr lvl="0"/>
            <a:r>
              <a:rPr lang="en-US" sz="3600" b="1" dirty="0" smtClean="0"/>
              <a:t>Self Contained:</a:t>
            </a:r>
            <a:r>
              <a:rPr lang="en-US" sz="3600" b="0" baseline="0" dirty="0" smtClean="0"/>
              <a:t> Here, nothing is shared as is common with </a:t>
            </a:r>
            <a:r>
              <a:rPr lang="en-US" sz="3600" b="0" baseline="0" dirty="0" err="1" smtClean="0"/>
              <a:t>RDMSes</a:t>
            </a:r>
            <a:r>
              <a:rPr lang="en-US" sz="3600" b="0" baseline="0" dirty="0" smtClean="0"/>
              <a:t> where resources such as memory, processor, and storage are commonly shared. All nodes are stand-alone with regards to processing power, memory, and storage. This implies that queries can run on one node with no chance of being interfered with by another query </a:t>
            </a:r>
            <a:r>
              <a:rPr lang="en-US" sz="3600" dirty="0" smtClean="0"/>
              <a:t>(Brooks, 2014)</a:t>
            </a:r>
            <a:r>
              <a:rPr lang="en-US" sz="3600" b="0" baseline="0" dirty="0" smtClean="0"/>
              <a:t>.</a:t>
            </a:r>
            <a:endParaRPr lang="en-US" sz="3600" b="1" dirty="0" smtClean="0"/>
          </a:p>
          <a:p>
            <a:pPr lvl="0"/>
            <a:r>
              <a:rPr lang="en-US" sz="3600" b="1" dirty="0" smtClean="0"/>
              <a:t>Compatible with most commodity hardware:</a:t>
            </a:r>
            <a:r>
              <a:rPr lang="en-US" sz="3600" b="0" baseline="0" dirty="0" smtClean="0"/>
              <a:t> This results from the </a:t>
            </a:r>
            <a:r>
              <a:rPr lang="en-US" sz="3600" b="0" baseline="0" dirty="0" err="1" smtClean="0"/>
              <a:t>NoSQL</a:t>
            </a:r>
            <a:r>
              <a:rPr lang="en-US" sz="3600" b="0" baseline="0" dirty="0" smtClean="0"/>
              <a:t> design philosophy where horizontal stability needs to be supported. Therefore, this database can run no most commodity hardware </a:t>
            </a:r>
            <a:r>
              <a:rPr lang="en-US" sz="3600" dirty="0" smtClean="0"/>
              <a:t>(Brooks, 2014)</a:t>
            </a:r>
            <a:r>
              <a:rPr lang="en-US" sz="3600" b="0" baseline="0" dirty="0" smtClean="0"/>
              <a:t>.</a:t>
            </a:r>
            <a:endParaRPr lang="en-US" sz="3600" b="1" dirty="0" smtClean="0"/>
          </a:p>
          <a:p>
            <a:pPr lvl="0"/>
            <a:r>
              <a:rPr lang="en-US" sz="3600" b="1" dirty="0" smtClean="0"/>
              <a:t>Free of unnecessary complex joins:</a:t>
            </a:r>
            <a:r>
              <a:rPr lang="en-US" sz="3600" b="0" baseline="0" dirty="0" smtClean="0"/>
              <a:t> </a:t>
            </a:r>
            <a:r>
              <a:rPr lang="en-US" sz="3600" b="0" baseline="0" dirty="0" err="1" smtClean="0"/>
              <a:t>NoSQL</a:t>
            </a:r>
            <a:r>
              <a:rPr lang="en-US" sz="3600" b="0" baseline="0" dirty="0" smtClean="0"/>
              <a:t> databases are designed in such a way that joins are neither necessary nor recommended. If they are, however, needed, databases such as </a:t>
            </a:r>
            <a:r>
              <a:rPr lang="en-US" sz="3600" b="0" baseline="0" dirty="0" err="1" smtClean="0"/>
              <a:t>MarkLogic</a:t>
            </a:r>
            <a:r>
              <a:rPr lang="en-US" sz="3600" b="0" baseline="0" dirty="0" smtClean="0"/>
              <a:t> can be used </a:t>
            </a:r>
            <a:r>
              <a:rPr lang="en-US" sz="3600" dirty="0" smtClean="0"/>
              <a:t>(Brooks, 2014)</a:t>
            </a:r>
            <a:r>
              <a:rPr lang="en-US" sz="3600" b="0" baseline="0" dirty="0" smtClean="0"/>
              <a:t>.</a:t>
            </a:r>
            <a:endParaRPr lang="en-US" sz="3600" b="1" dirty="0" smtClean="0"/>
          </a:p>
          <a:p>
            <a:endParaRPr lang="en-US" dirty="0"/>
          </a:p>
        </p:txBody>
      </p:sp>
      <p:sp>
        <p:nvSpPr>
          <p:cNvPr id="4" name="Slide Number Placeholder 3"/>
          <p:cNvSpPr>
            <a:spLocks noGrp="1"/>
          </p:cNvSpPr>
          <p:nvPr>
            <p:ph type="sldNum" sz="quarter" idx="10"/>
          </p:nvPr>
        </p:nvSpPr>
        <p:spPr/>
        <p:txBody>
          <a:bodyPr/>
          <a:lstStyle/>
          <a:p>
            <a:fld id="{7947CAA7-4BE8-4133-9837-A69565658EB7}" type="slidenum">
              <a:rPr lang="en-US" smtClean="0"/>
              <a:t>4</a:t>
            </a:fld>
            <a:endParaRPr lang="en-US"/>
          </a:p>
        </p:txBody>
      </p:sp>
    </p:spTree>
    <p:extLst>
      <p:ext uri="{BB962C8B-B14F-4D97-AF65-F5344CB8AC3E}">
        <p14:creationId xmlns:p14="http://schemas.microsoft.com/office/powerpoint/2010/main" val="20210040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smtClean="0"/>
              <a:t>With regards to performance in terms of the time it takes to reading and updating, it is one of the best </a:t>
            </a:r>
            <a:r>
              <a:rPr lang="en-US" sz="1200" b="1" dirty="0" err="1" smtClean="0"/>
              <a:t>NoSQL</a:t>
            </a:r>
            <a:r>
              <a:rPr lang="en-US" sz="1200" b="1" dirty="0" smtClean="0"/>
              <a:t> databases:</a:t>
            </a:r>
            <a:r>
              <a:rPr lang="en-US" sz="1200" b="0" baseline="0" dirty="0" smtClean="0"/>
              <a:t> In a study conducted by </a:t>
            </a:r>
            <a:r>
              <a:rPr lang="en-US" sz="1200" dirty="0" err="1" smtClean="0"/>
              <a:t>Abramova</a:t>
            </a:r>
            <a:r>
              <a:rPr lang="en-US" sz="1200" dirty="0" smtClean="0"/>
              <a:t>, Bernardino, and Furtado</a:t>
            </a:r>
            <a:r>
              <a:rPr lang="en-US" sz="1200" baseline="0" dirty="0" smtClean="0"/>
              <a:t> (</a:t>
            </a:r>
            <a:r>
              <a:rPr lang="en-US" sz="1200" dirty="0" smtClean="0"/>
              <a:t>2014), its</a:t>
            </a:r>
            <a:r>
              <a:rPr lang="en-US" sz="1200" baseline="0" dirty="0" smtClean="0"/>
              <a:t> performance was remarkable on 50% read, 50% updated; 100% read, 0% update; and 0% read 100% update kinds of databases.</a:t>
            </a:r>
            <a:endParaRPr lang="en-US" b="1" dirty="0"/>
          </a:p>
        </p:txBody>
      </p:sp>
      <p:sp>
        <p:nvSpPr>
          <p:cNvPr id="4" name="Slide Number Placeholder 3"/>
          <p:cNvSpPr>
            <a:spLocks noGrp="1"/>
          </p:cNvSpPr>
          <p:nvPr>
            <p:ph type="sldNum" sz="quarter" idx="10"/>
          </p:nvPr>
        </p:nvSpPr>
        <p:spPr/>
        <p:txBody>
          <a:bodyPr/>
          <a:lstStyle/>
          <a:p>
            <a:fld id="{7947CAA7-4BE8-4133-9837-A69565658EB7}" type="slidenum">
              <a:rPr lang="en-US" smtClean="0"/>
              <a:t>5</a:t>
            </a:fld>
            <a:endParaRPr lang="en-US"/>
          </a:p>
        </p:txBody>
      </p:sp>
    </p:spTree>
    <p:extLst>
      <p:ext uri="{BB962C8B-B14F-4D97-AF65-F5344CB8AC3E}">
        <p14:creationId xmlns:p14="http://schemas.microsoft.com/office/powerpoint/2010/main" val="31357817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b="1" dirty="0" smtClean="0"/>
              <a:t>Partitioning:</a:t>
            </a:r>
            <a:r>
              <a:rPr lang="en-US" b="1" baseline="0" dirty="0" smtClean="0"/>
              <a:t> </a:t>
            </a:r>
            <a:r>
              <a:rPr lang="en-US" dirty="0" smtClean="0"/>
              <a:t>In the Cassandra database, data is partitioned by the use of consistent hashing which enables gradual scaling (Brooks, 2014).</a:t>
            </a:r>
          </a:p>
          <a:p>
            <a:pPr marL="0" indent="0">
              <a:buNone/>
            </a:pPr>
            <a:r>
              <a:rPr lang="en-US" b="1" dirty="0" smtClean="0"/>
              <a:t>Replication</a:t>
            </a:r>
            <a:r>
              <a:rPr lang="en-US" b="0" dirty="0" smtClean="0"/>
              <a:t>:</a:t>
            </a:r>
            <a:r>
              <a:rPr lang="en-US" b="0" baseline="0" dirty="0" smtClean="0"/>
              <a:t> </a:t>
            </a:r>
            <a:r>
              <a:rPr lang="en-US" dirty="0" smtClean="0"/>
              <a:t>In Cassandra, data is reproduced a number of times with keys assigned to coordinator nodes.</a:t>
            </a:r>
          </a:p>
          <a:p>
            <a:pPr marL="0" indent="0">
              <a:buNone/>
            </a:pPr>
            <a:r>
              <a:rPr lang="en-US" b="1" dirty="0" smtClean="0"/>
              <a:t>	</a:t>
            </a:r>
            <a:r>
              <a:rPr lang="en-US" dirty="0" smtClean="0"/>
              <a:t>Replication enhances a high durability and availability of data.</a:t>
            </a:r>
          </a:p>
          <a:p>
            <a:pPr marL="0" indent="0">
              <a:buNone/>
            </a:pPr>
            <a:r>
              <a:rPr lang="en-US" b="1" dirty="0" smtClean="0"/>
              <a:t>Membership:</a:t>
            </a:r>
            <a:r>
              <a:rPr lang="en-US" b="1" baseline="0" dirty="0" smtClean="0"/>
              <a:t> </a:t>
            </a:r>
            <a:r>
              <a:rPr lang="en-US" dirty="0" smtClean="0"/>
              <a:t>Involves the formation of clusters that are based on Scuttle-Butt protocol (Van </a:t>
            </a:r>
            <a:r>
              <a:rPr lang="en-US" dirty="0" err="1" smtClean="0"/>
              <a:t>Renesse</a:t>
            </a:r>
            <a:r>
              <a:rPr lang="en-US" dirty="0" smtClean="0"/>
              <a:t>, </a:t>
            </a:r>
            <a:r>
              <a:rPr lang="en-US" dirty="0" err="1" smtClean="0"/>
              <a:t>Dumitriu</a:t>
            </a:r>
            <a:r>
              <a:rPr lang="en-US" dirty="0" smtClean="0"/>
              <a:t>, Gough,</a:t>
            </a:r>
            <a:r>
              <a:rPr lang="en-US" baseline="0" dirty="0" smtClean="0"/>
              <a:t> and</a:t>
            </a:r>
            <a:r>
              <a:rPr lang="en-US" dirty="0" smtClean="0"/>
              <a:t> Thomas.,</a:t>
            </a:r>
            <a:r>
              <a:rPr lang="en-US" baseline="0" dirty="0" smtClean="0"/>
              <a:t> </a:t>
            </a:r>
            <a:r>
              <a:rPr lang="en-US" dirty="0" smtClean="0"/>
              <a:t>2008).</a:t>
            </a:r>
            <a:r>
              <a:rPr lang="en-US" baseline="0" dirty="0" smtClean="0"/>
              <a:t> </a:t>
            </a:r>
            <a:r>
              <a:rPr lang="en-US" dirty="0" smtClean="0"/>
              <a:t>They are important for failure detection.</a:t>
            </a:r>
          </a:p>
          <a:p>
            <a:pPr marL="0" indent="0">
              <a:buNone/>
            </a:pPr>
            <a:r>
              <a:rPr lang="en-US" b="1" dirty="0" smtClean="0"/>
              <a:t>Bootstrapping:</a:t>
            </a:r>
            <a:r>
              <a:rPr lang="en-US" b="0" baseline="0" dirty="0" smtClean="0"/>
              <a:t> Here, nodes chose random tokens for their position in the ring the first time they start.</a:t>
            </a:r>
          </a:p>
          <a:p>
            <a:pPr marL="0" indent="0">
              <a:buNone/>
            </a:pPr>
            <a:r>
              <a:rPr lang="en-US" b="1" baseline="0" dirty="0" smtClean="0"/>
              <a:t>Local Persistence:</a:t>
            </a:r>
            <a:r>
              <a:rPr lang="en-US" b="0" baseline="0" dirty="0" smtClean="0"/>
              <a:t> Cassandra System is dependent on the local file system to enhance data persistence. To this, data is represented on the disk by the use of formats that makes data retrieving efficient. </a:t>
            </a:r>
            <a:endParaRPr lang="en-US" b="1" dirty="0" smtClean="0"/>
          </a:p>
          <a:p>
            <a:endParaRPr lang="en-US" b="1" dirty="0" smtClean="0"/>
          </a:p>
          <a:p>
            <a:r>
              <a:rPr lang="en-US" b="1" dirty="0" smtClean="0"/>
              <a:t>Coordinator node:</a:t>
            </a:r>
            <a:r>
              <a:rPr lang="en-US" b="0" dirty="0" smtClean="0"/>
              <a:t> is a node that acts as</a:t>
            </a:r>
            <a:r>
              <a:rPr lang="en-US" b="0" baseline="0" dirty="0" smtClean="0"/>
              <a:t> an application proxy.</a:t>
            </a:r>
            <a:endParaRPr lang="en-US" b="1" dirty="0"/>
          </a:p>
        </p:txBody>
      </p:sp>
      <p:sp>
        <p:nvSpPr>
          <p:cNvPr id="4" name="Slide Number Placeholder 3"/>
          <p:cNvSpPr>
            <a:spLocks noGrp="1"/>
          </p:cNvSpPr>
          <p:nvPr>
            <p:ph type="sldNum" sz="quarter" idx="10"/>
          </p:nvPr>
        </p:nvSpPr>
        <p:spPr/>
        <p:txBody>
          <a:bodyPr/>
          <a:lstStyle/>
          <a:p>
            <a:fld id="{7947CAA7-4BE8-4133-9837-A69565658EB7}" type="slidenum">
              <a:rPr lang="en-US" smtClean="0"/>
              <a:t>6</a:t>
            </a:fld>
            <a:endParaRPr lang="en-US"/>
          </a:p>
        </p:txBody>
      </p:sp>
    </p:spTree>
    <p:extLst>
      <p:ext uri="{BB962C8B-B14F-4D97-AF65-F5344CB8AC3E}">
        <p14:creationId xmlns:p14="http://schemas.microsoft.com/office/powerpoint/2010/main" val="34390356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smtClean="0"/>
          </a:p>
        </p:txBody>
      </p:sp>
      <p:sp>
        <p:nvSpPr>
          <p:cNvPr id="4" name="Slide Number Placeholder 3"/>
          <p:cNvSpPr>
            <a:spLocks noGrp="1"/>
          </p:cNvSpPr>
          <p:nvPr>
            <p:ph type="sldNum" sz="quarter" idx="10"/>
          </p:nvPr>
        </p:nvSpPr>
        <p:spPr/>
        <p:txBody>
          <a:bodyPr/>
          <a:lstStyle/>
          <a:p>
            <a:fld id="{7947CAA7-4BE8-4133-9837-A69565658EB7}" type="slidenum">
              <a:rPr lang="en-US" smtClean="0"/>
              <a:t>7</a:t>
            </a:fld>
            <a:endParaRPr lang="en-US"/>
          </a:p>
        </p:txBody>
      </p:sp>
    </p:spTree>
    <p:extLst>
      <p:ext uri="{BB962C8B-B14F-4D97-AF65-F5344CB8AC3E}">
        <p14:creationId xmlns:p14="http://schemas.microsoft.com/office/powerpoint/2010/main" val="35596216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err="1" smtClean="0"/>
              <a:t>NoSQL</a:t>
            </a:r>
            <a:r>
              <a:rPr lang="en-US" b="1" dirty="0" smtClean="0"/>
              <a:t> databases</a:t>
            </a:r>
            <a:r>
              <a:rPr lang="en-US" b="1" baseline="0" dirty="0" smtClean="0"/>
              <a:t> are schema-agnostic</a:t>
            </a:r>
            <a:r>
              <a:rPr lang="en-US" baseline="0" dirty="0" smtClean="0"/>
              <a:t>: </a:t>
            </a:r>
            <a:r>
              <a:rPr lang="en-US" sz="1200" baseline="0" dirty="0" smtClean="0"/>
              <a:t>This</a:t>
            </a:r>
            <a:r>
              <a:rPr lang="en-US" sz="1200" dirty="0" smtClean="0"/>
              <a:t> allows users to satisfy complex data needs regardless of whether they understand the underlying representation of data in the database.</a:t>
            </a:r>
            <a:r>
              <a:rPr lang="en-US" sz="1200" baseline="0" dirty="0" smtClean="0"/>
              <a:t> This is especially important in querying for video footage as is the case with Falcon Security.</a:t>
            </a:r>
            <a:endParaRPr lang="en-US" sz="1200" dirty="0" smtClean="0"/>
          </a:p>
          <a:p>
            <a:endParaRPr lang="en-US" dirty="0"/>
          </a:p>
        </p:txBody>
      </p:sp>
      <p:sp>
        <p:nvSpPr>
          <p:cNvPr id="4" name="Slide Number Placeholder 3"/>
          <p:cNvSpPr>
            <a:spLocks noGrp="1"/>
          </p:cNvSpPr>
          <p:nvPr>
            <p:ph type="sldNum" sz="quarter" idx="10"/>
          </p:nvPr>
        </p:nvSpPr>
        <p:spPr/>
        <p:txBody>
          <a:bodyPr/>
          <a:lstStyle/>
          <a:p>
            <a:fld id="{7947CAA7-4BE8-4133-9837-A69565658EB7}" type="slidenum">
              <a:rPr lang="en-US" smtClean="0"/>
              <a:t>8</a:t>
            </a:fld>
            <a:endParaRPr lang="en-US"/>
          </a:p>
        </p:txBody>
      </p:sp>
    </p:spTree>
    <p:extLst>
      <p:ext uri="{BB962C8B-B14F-4D97-AF65-F5344CB8AC3E}">
        <p14:creationId xmlns:p14="http://schemas.microsoft.com/office/powerpoint/2010/main" val="27803244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947CAA7-4BE8-4133-9837-A69565658EB7}" type="slidenum">
              <a:rPr lang="en-US" smtClean="0"/>
              <a:t>9</a:t>
            </a:fld>
            <a:endParaRPr lang="en-US"/>
          </a:p>
        </p:txBody>
      </p:sp>
    </p:spTree>
    <p:extLst>
      <p:ext uri="{BB962C8B-B14F-4D97-AF65-F5344CB8AC3E}">
        <p14:creationId xmlns:p14="http://schemas.microsoft.com/office/powerpoint/2010/main" val="12102078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21A0758-A79F-4144-9CDF-50FD1471F3D4}" type="datetime1">
              <a:rPr lang="en-US" smtClean="0"/>
              <a:t>10/15/2019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CB7B82-5EF1-4DD9-A9AF-71A9A2FBC582}" type="slidenum">
              <a:rPr lang="en-US" smtClean="0"/>
              <a:t>‹#›</a:t>
            </a:fld>
            <a:endParaRPr lang="en-US"/>
          </a:p>
        </p:txBody>
      </p:sp>
    </p:spTree>
    <p:extLst>
      <p:ext uri="{BB962C8B-B14F-4D97-AF65-F5344CB8AC3E}">
        <p14:creationId xmlns:p14="http://schemas.microsoft.com/office/powerpoint/2010/main" val="38881009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643E8B8-BD4A-4EA1-AB49-9DCFC1F6655A}" type="datetime1">
              <a:rPr lang="en-US" smtClean="0"/>
              <a:t>10/15/2019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CB7B82-5EF1-4DD9-A9AF-71A9A2FBC582}" type="slidenum">
              <a:rPr lang="en-US" smtClean="0"/>
              <a:t>‹#›</a:t>
            </a:fld>
            <a:endParaRPr lang="en-US"/>
          </a:p>
        </p:txBody>
      </p:sp>
    </p:spTree>
    <p:extLst>
      <p:ext uri="{BB962C8B-B14F-4D97-AF65-F5344CB8AC3E}">
        <p14:creationId xmlns:p14="http://schemas.microsoft.com/office/powerpoint/2010/main" val="17702341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2A30F21-A180-476F-BD4F-169C9AD5AFD7}" type="datetime1">
              <a:rPr lang="en-US" smtClean="0"/>
              <a:t>10/15/2019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CB7B82-5EF1-4DD9-A9AF-71A9A2FBC582}" type="slidenum">
              <a:rPr lang="en-US" smtClean="0"/>
              <a:t>‹#›</a:t>
            </a:fld>
            <a:endParaRPr lang="en-US"/>
          </a:p>
        </p:txBody>
      </p:sp>
    </p:spTree>
    <p:extLst>
      <p:ext uri="{BB962C8B-B14F-4D97-AF65-F5344CB8AC3E}">
        <p14:creationId xmlns:p14="http://schemas.microsoft.com/office/powerpoint/2010/main" val="42725692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76752F7-FEF0-4299-BCB0-50276B9E8AF6}" type="datetime1">
              <a:rPr lang="en-US" smtClean="0"/>
              <a:t>10/15/2019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CCB7B82-5EF1-4DD9-A9AF-71A9A2FBC582}" type="slidenum">
              <a:rPr lang="en-US" smtClean="0"/>
              <a:t>‹#›</a:t>
            </a:fld>
            <a:endParaRPr lang="en-US"/>
          </a:p>
        </p:txBody>
      </p:sp>
    </p:spTree>
    <p:extLst>
      <p:ext uri="{BB962C8B-B14F-4D97-AF65-F5344CB8AC3E}">
        <p14:creationId xmlns:p14="http://schemas.microsoft.com/office/powerpoint/2010/main" val="11724032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003730C-1EB8-4BCC-BAF2-8FF9A0B95A04}" type="datetime1">
              <a:rPr lang="en-US" smtClean="0"/>
              <a:t>10/15/2019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CCB7B82-5EF1-4DD9-A9AF-71A9A2FBC582}" type="slidenum">
              <a:rPr lang="en-US" smtClean="0"/>
              <a:t>‹#›</a:t>
            </a:fld>
            <a:endParaRPr lang="en-US"/>
          </a:p>
        </p:txBody>
      </p:sp>
    </p:spTree>
    <p:extLst>
      <p:ext uri="{BB962C8B-B14F-4D97-AF65-F5344CB8AC3E}">
        <p14:creationId xmlns:p14="http://schemas.microsoft.com/office/powerpoint/2010/main" val="12728998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0C387C2-3858-4194-846A-88FB70AA52D1}" type="datetime1">
              <a:rPr lang="en-US" smtClean="0"/>
              <a:t>10/15/2019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CCB7B82-5EF1-4DD9-A9AF-71A9A2FBC582}" type="slidenum">
              <a:rPr lang="en-US" smtClean="0"/>
              <a:t>‹#›</a:t>
            </a:fld>
            <a:endParaRPr lang="en-US"/>
          </a:p>
        </p:txBody>
      </p:sp>
    </p:spTree>
    <p:extLst>
      <p:ext uri="{BB962C8B-B14F-4D97-AF65-F5344CB8AC3E}">
        <p14:creationId xmlns:p14="http://schemas.microsoft.com/office/powerpoint/2010/main" val="3368800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DA06B5-51EB-4240-B2E3-834A9857ADFC}" type="datetime1">
              <a:rPr lang="en-US" smtClean="0"/>
              <a:t>10/15/2019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CCB7B82-5EF1-4DD9-A9AF-71A9A2FBC582}" type="slidenum">
              <a:rPr lang="en-US" smtClean="0"/>
              <a:t>‹#›</a:t>
            </a:fld>
            <a:endParaRPr lang="en-US"/>
          </a:p>
        </p:txBody>
      </p:sp>
    </p:spTree>
    <p:extLst>
      <p:ext uri="{BB962C8B-B14F-4D97-AF65-F5344CB8AC3E}">
        <p14:creationId xmlns:p14="http://schemas.microsoft.com/office/powerpoint/2010/main" val="22533625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965C706-60E0-43AF-BDAD-66E0D3036C0A}" type="datetime1">
              <a:rPr lang="en-US" smtClean="0"/>
              <a:t>10/15/2019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CCB7B82-5EF1-4DD9-A9AF-71A9A2FBC582}" type="slidenum">
              <a:rPr lang="en-US" smtClean="0"/>
              <a:t>‹#›</a:t>
            </a:fld>
            <a:endParaRPr lang="en-US"/>
          </a:p>
        </p:txBody>
      </p:sp>
    </p:spTree>
    <p:extLst>
      <p:ext uri="{BB962C8B-B14F-4D97-AF65-F5344CB8AC3E}">
        <p14:creationId xmlns:p14="http://schemas.microsoft.com/office/powerpoint/2010/main" val="22087405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76B723B-3D28-451E-9B1D-AB03E0723668}" type="datetime1">
              <a:rPr lang="en-US" smtClean="0"/>
              <a:t>10/15/2019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CCB7B82-5EF1-4DD9-A9AF-71A9A2FBC582}" type="slidenum">
              <a:rPr lang="en-US" smtClean="0"/>
              <a:t>‹#›</a:t>
            </a:fld>
            <a:endParaRPr lang="en-US"/>
          </a:p>
        </p:txBody>
      </p:sp>
    </p:spTree>
    <p:extLst>
      <p:ext uri="{BB962C8B-B14F-4D97-AF65-F5344CB8AC3E}">
        <p14:creationId xmlns:p14="http://schemas.microsoft.com/office/powerpoint/2010/main" val="7443527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618081B-E126-4EF8-A6AD-B67DC9BA3B73}" type="datetime1">
              <a:rPr lang="en-US" smtClean="0"/>
              <a:t>10/15/2019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CB7B82-5EF1-4DD9-A9AF-71A9A2FBC582}" type="slidenum">
              <a:rPr lang="en-US" smtClean="0"/>
              <a:t>‹#›</a:t>
            </a:fld>
            <a:endParaRPr lang="en-US"/>
          </a:p>
        </p:txBody>
      </p:sp>
    </p:spTree>
    <p:extLst>
      <p:ext uri="{BB962C8B-B14F-4D97-AF65-F5344CB8AC3E}">
        <p14:creationId xmlns:p14="http://schemas.microsoft.com/office/powerpoint/2010/main" val="37843894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17303E4-4E8C-493E-9B9A-9C9E3B1B4914}" type="datetime1">
              <a:rPr lang="en-US" smtClean="0"/>
              <a:t>10/15/2019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CB7B82-5EF1-4DD9-A9AF-71A9A2FBC582}" type="slidenum">
              <a:rPr lang="en-US" smtClean="0"/>
              <a:t>‹#›</a:t>
            </a:fld>
            <a:endParaRPr lang="en-US"/>
          </a:p>
        </p:txBody>
      </p:sp>
    </p:spTree>
    <p:extLst>
      <p:ext uri="{BB962C8B-B14F-4D97-AF65-F5344CB8AC3E}">
        <p14:creationId xmlns:p14="http://schemas.microsoft.com/office/powerpoint/2010/main" val="15851637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620912-8DFB-4444-9C3A-EAFBF71826D8}" type="datetime1">
              <a:rPr lang="en-US" smtClean="0"/>
              <a:t>10/15/2019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CCB7B82-5EF1-4DD9-A9AF-71A9A2FBC582}" type="slidenum">
              <a:rPr lang="en-US" smtClean="0"/>
              <a:t>‹#›</a:t>
            </a:fld>
            <a:endParaRPr lang="en-US"/>
          </a:p>
        </p:txBody>
      </p:sp>
    </p:spTree>
    <p:extLst>
      <p:ext uri="{BB962C8B-B14F-4D97-AF65-F5344CB8AC3E}">
        <p14:creationId xmlns:p14="http://schemas.microsoft.com/office/powerpoint/2010/main" val="21611503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Importance </a:t>
            </a:r>
            <a:r>
              <a:rPr lang="en-US" dirty="0" smtClean="0"/>
              <a:t>of </a:t>
            </a:r>
            <a:r>
              <a:rPr lang="en-US" dirty="0" smtClean="0"/>
              <a:t>Dynamic Databases in Enhancing Competitive Advantage</a:t>
            </a:r>
            <a:endParaRPr lang="en-US" dirty="0"/>
          </a:p>
        </p:txBody>
      </p:sp>
      <p:sp>
        <p:nvSpPr>
          <p:cNvPr id="3" name="Subtitle 2"/>
          <p:cNvSpPr>
            <a:spLocks noGrp="1"/>
          </p:cNvSpPr>
          <p:nvPr>
            <p:ph type="subTitle" idx="1"/>
          </p:nvPr>
        </p:nvSpPr>
        <p:spPr/>
        <p:txBody>
          <a:bodyPr>
            <a:normAutofit lnSpcReduction="10000"/>
          </a:bodyPr>
          <a:lstStyle/>
          <a:p>
            <a:r>
              <a:rPr lang="en-US" dirty="0" smtClean="0"/>
              <a:t>Student</a:t>
            </a:r>
          </a:p>
          <a:p>
            <a:r>
              <a:rPr lang="en-US" dirty="0" smtClean="0"/>
              <a:t>Instructor</a:t>
            </a:r>
          </a:p>
          <a:p>
            <a:r>
              <a:rPr lang="en-US" dirty="0" smtClean="0"/>
              <a:t>Institution</a:t>
            </a:r>
          </a:p>
          <a:p>
            <a:r>
              <a:rPr lang="en-US" dirty="0" smtClean="0"/>
              <a:t>Course</a:t>
            </a:r>
            <a:endParaRPr lang="en-US" dirty="0"/>
          </a:p>
        </p:txBody>
      </p:sp>
      <p:sp>
        <p:nvSpPr>
          <p:cNvPr id="4" name="Slide Number Placeholder 3"/>
          <p:cNvSpPr>
            <a:spLocks noGrp="1"/>
          </p:cNvSpPr>
          <p:nvPr>
            <p:ph type="sldNum" sz="quarter" idx="12"/>
          </p:nvPr>
        </p:nvSpPr>
        <p:spPr/>
        <p:txBody>
          <a:bodyPr/>
          <a:lstStyle/>
          <a:p>
            <a:fld id="{6CCB7B82-5EF1-4DD9-A9AF-71A9A2FBC582}" type="slidenum">
              <a:rPr lang="en-US" smtClean="0"/>
              <a:t>1</a:t>
            </a:fld>
            <a:endParaRPr lang="en-US"/>
          </a:p>
        </p:txBody>
      </p:sp>
    </p:spTree>
    <p:extLst>
      <p:ext uri="{BB962C8B-B14F-4D97-AF65-F5344CB8AC3E}">
        <p14:creationId xmlns:p14="http://schemas.microsoft.com/office/powerpoint/2010/main" val="10069713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p:txBody>
          <a:bodyPr>
            <a:normAutofit fontScale="92500" lnSpcReduction="10000"/>
          </a:bodyPr>
          <a:lstStyle/>
          <a:p>
            <a:pPr marL="0" indent="0">
              <a:buNone/>
            </a:pPr>
            <a:r>
              <a:rPr lang="en-US" sz="3200" dirty="0" smtClean="0"/>
              <a:t>The </a:t>
            </a:r>
            <a:r>
              <a:rPr lang="en-US" sz="3200" dirty="0" err="1" smtClean="0"/>
              <a:t>RDMSes</a:t>
            </a:r>
            <a:r>
              <a:rPr lang="en-US" sz="3200" dirty="0" smtClean="0"/>
              <a:t> such as the SQL database have been important for most of the time they have been in existence.</a:t>
            </a:r>
          </a:p>
          <a:p>
            <a:pPr marL="0" indent="0">
              <a:buNone/>
            </a:pPr>
            <a:r>
              <a:rPr lang="en-US" sz="3200" dirty="0" smtClean="0"/>
              <a:t>In the past few years, however, their usefulness has largely been reduced. This is due to;</a:t>
            </a:r>
          </a:p>
          <a:p>
            <a:pPr lvl="1"/>
            <a:r>
              <a:rPr lang="en-US" dirty="0"/>
              <a:t>T</a:t>
            </a:r>
            <a:r>
              <a:rPr lang="en-US" dirty="0" smtClean="0"/>
              <a:t>he unprecedented increase in the amount of data being produced.</a:t>
            </a:r>
          </a:p>
          <a:p>
            <a:pPr lvl="1"/>
            <a:r>
              <a:rPr lang="en-US" dirty="0" smtClean="0"/>
              <a:t>The need for real-time querying.</a:t>
            </a:r>
          </a:p>
          <a:p>
            <a:pPr lvl="1"/>
            <a:r>
              <a:rPr lang="en-US" dirty="0" smtClean="0"/>
              <a:t>Increase in the quality of data to be handled </a:t>
            </a:r>
            <a:r>
              <a:rPr lang="en-US" b="0" baseline="0" dirty="0" smtClean="0"/>
              <a:t>(</a:t>
            </a:r>
            <a:r>
              <a:rPr lang="en-US" dirty="0" smtClean="0"/>
              <a:t>Pereira et al,</a:t>
            </a:r>
            <a:r>
              <a:rPr lang="en-US" baseline="0" dirty="0" smtClean="0"/>
              <a:t> </a:t>
            </a:r>
            <a:r>
              <a:rPr lang="en-US" dirty="0" smtClean="0"/>
              <a:t>2018).</a:t>
            </a:r>
          </a:p>
          <a:p>
            <a:pPr marL="0" indent="0">
              <a:buNone/>
            </a:pPr>
            <a:r>
              <a:rPr lang="en-US" dirty="0" smtClean="0"/>
              <a:t>Such reasons have prompted the development of better techniques; the </a:t>
            </a:r>
            <a:r>
              <a:rPr lang="en-US" dirty="0" err="1" smtClean="0"/>
              <a:t>NoSQL</a:t>
            </a:r>
            <a:r>
              <a:rPr lang="en-US" dirty="0" smtClean="0"/>
              <a:t> database.</a:t>
            </a:r>
          </a:p>
          <a:p>
            <a:pPr marL="0" indent="0">
              <a:buNone/>
            </a:pPr>
            <a:r>
              <a:rPr lang="en-US" dirty="0" smtClean="0"/>
              <a:t>Here, we explore how Falcon Security will enhance its competitive edge by using a </a:t>
            </a:r>
            <a:r>
              <a:rPr lang="en-US" dirty="0" err="1" smtClean="0"/>
              <a:t>NoSQL</a:t>
            </a:r>
            <a:r>
              <a:rPr lang="en-US" dirty="0" smtClean="0"/>
              <a:t> database.</a:t>
            </a:r>
          </a:p>
        </p:txBody>
      </p:sp>
      <p:sp>
        <p:nvSpPr>
          <p:cNvPr id="4" name="Slide Number Placeholder 3"/>
          <p:cNvSpPr>
            <a:spLocks noGrp="1"/>
          </p:cNvSpPr>
          <p:nvPr>
            <p:ph type="sldNum" sz="quarter" idx="12"/>
          </p:nvPr>
        </p:nvSpPr>
        <p:spPr/>
        <p:txBody>
          <a:bodyPr/>
          <a:lstStyle/>
          <a:p>
            <a:fld id="{6CCB7B82-5EF1-4DD9-A9AF-71A9A2FBC582}" type="slidenum">
              <a:rPr lang="en-US" smtClean="0"/>
              <a:t>2</a:t>
            </a:fld>
            <a:endParaRPr lang="en-US"/>
          </a:p>
        </p:txBody>
      </p:sp>
    </p:spTree>
    <p:extLst>
      <p:ext uri="{BB962C8B-B14F-4D97-AF65-F5344CB8AC3E}">
        <p14:creationId xmlns:p14="http://schemas.microsoft.com/office/powerpoint/2010/main" val="35306289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a:t>
            </a:r>
            <a:r>
              <a:rPr lang="en-US" dirty="0" err="1" smtClean="0"/>
              <a:t>NoSQL</a:t>
            </a:r>
            <a:r>
              <a:rPr lang="en-US" dirty="0" smtClean="0"/>
              <a:t> Databases are</a:t>
            </a:r>
            <a:endParaRPr lang="en-US" dirty="0"/>
          </a:p>
        </p:txBody>
      </p:sp>
      <p:sp>
        <p:nvSpPr>
          <p:cNvPr id="3" name="Content Placeholder 2"/>
          <p:cNvSpPr>
            <a:spLocks noGrp="1"/>
          </p:cNvSpPr>
          <p:nvPr>
            <p:ph idx="1"/>
          </p:nvPr>
        </p:nvSpPr>
        <p:spPr/>
        <p:txBody>
          <a:bodyPr>
            <a:normAutofit fontScale="92500" lnSpcReduction="10000"/>
          </a:bodyPr>
          <a:lstStyle/>
          <a:p>
            <a:pPr marL="0" indent="0">
              <a:buNone/>
            </a:pPr>
            <a:r>
              <a:rPr lang="en-US" sz="3600" dirty="0" err="1" smtClean="0"/>
              <a:t>NoSQL</a:t>
            </a:r>
            <a:r>
              <a:rPr lang="en-US" sz="3600" dirty="0" smtClean="0"/>
              <a:t> is a short form for Not Only SQL.</a:t>
            </a:r>
          </a:p>
          <a:p>
            <a:pPr marL="0" indent="0">
              <a:buNone/>
            </a:pPr>
            <a:r>
              <a:rPr lang="en-US" sz="3600" dirty="0" smtClean="0"/>
              <a:t>It is a type of data storage mechanism other than the previously used methods which are used to store and handle large amounts of high-quality data (Sharma and Dave, 2012).</a:t>
            </a:r>
          </a:p>
          <a:p>
            <a:pPr marL="0" indent="0">
              <a:buNone/>
            </a:pPr>
            <a:r>
              <a:rPr lang="en-US" sz="3600" dirty="0" smtClean="0"/>
              <a:t>It comes in four flavors;</a:t>
            </a:r>
          </a:p>
          <a:p>
            <a:pPr lvl="1"/>
            <a:r>
              <a:rPr lang="en-US" sz="3200" dirty="0" smtClean="0"/>
              <a:t>Document</a:t>
            </a:r>
          </a:p>
          <a:p>
            <a:pPr lvl="1"/>
            <a:r>
              <a:rPr lang="en-US" sz="3200" dirty="0" smtClean="0"/>
              <a:t>Key-Value</a:t>
            </a:r>
          </a:p>
          <a:p>
            <a:pPr lvl="1"/>
            <a:r>
              <a:rPr lang="en-US" sz="3200" dirty="0" smtClean="0"/>
              <a:t>Column-family</a:t>
            </a:r>
          </a:p>
          <a:p>
            <a:pPr lvl="1"/>
            <a:r>
              <a:rPr lang="en-US" sz="3200" dirty="0" smtClean="0"/>
              <a:t>Graph</a:t>
            </a:r>
          </a:p>
          <a:p>
            <a:pPr marL="0" indent="0">
              <a:buNone/>
            </a:pPr>
            <a:endParaRPr lang="en-US" sz="3600" dirty="0"/>
          </a:p>
        </p:txBody>
      </p:sp>
      <p:sp>
        <p:nvSpPr>
          <p:cNvPr id="4" name="Slide Number Placeholder 3"/>
          <p:cNvSpPr>
            <a:spLocks noGrp="1"/>
          </p:cNvSpPr>
          <p:nvPr>
            <p:ph type="sldNum" sz="quarter" idx="12"/>
          </p:nvPr>
        </p:nvSpPr>
        <p:spPr/>
        <p:txBody>
          <a:bodyPr/>
          <a:lstStyle/>
          <a:p>
            <a:fld id="{6CCB7B82-5EF1-4DD9-A9AF-71A9A2FBC582}" type="slidenum">
              <a:rPr lang="en-US" smtClean="0"/>
              <a:t>3</a:t>
            </a:fld>
            <a:endParaRPr lang="en-US"/>
          </a:p>
        </p:txBody>
      </p:sp>
    </p:spTree>
    <p:extLst>
      <p:ext uri="{BB962C8B-B14F-4D97-AF65-F5344CB8AC3E}">
        <p14:creationId xmlns:p14="http://schemas.microsoft.com/office/powerpoint/2010/main" val="16959940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Characteristics of </a:t>
            </a:r>
            <a:r>
              <a:rPr lang="en-US" dirty="0" err="1" smtClean="0"/>
              <a:t>NoSQL</a:t>
            </a:r>
            <a:r>
              <a:rPr lang="en-US" dirty="0" smtClean="0"/>
              <a:t> Databases</a:t>
            </a:r>
            <a:endParaRPr lang="en-US" dirty="0"/>
          </a:p>
        </p:txBody>
      </p:sp>
      <p:sp>
        <p:nvSpPr>
          <p:cNvPr id="3" name="Content Placeholder 2"/>
          <p:cNvSpPr>
            <a:spLocks noGrp="1"/>
          </p:cNvSpPr>
          <p:nvPr>
            <p:ph idx="1"/>
          </p:nvPr>
        </p:nvSpPr>
        <p:spPr/>
        <p:txBody>
          <a:bodyPr>
            <a:normAutofit/>
          </a:bodyPr>
          <a:lstStyle/>
          <a:p>
            <a:pPr marL="0" indent="0">
              <a:buNone/>
            </a:pPr>
            <a:r>
              <a:rPr lang="en-US" sz="4000" dirty="0" err="1" smtClean="0"/>
              <a:t>NoSQL</a:t>
            </a:r>
            <a:r>
              <a:rPr lang="en-US" sz="4000" dirty="0" smtClean="0"/>
              <a:t> databases are;</a:t>
            </a:r>
          </a:p>
          <a:p>
            <a:pPr lvl="1"/>
            <a:r>
              <a:rPr lang="en-US" sz="3600" dirty="0" smtClean="0"/>
              <a:t>Schema-agnostic</a:t>
            </a:r>
          </a:p>
          <a:p>
            <a:pPr lvl="1"/>
            <a:r>
              <a:rPr lang="en-US" sz="3600" dirty="0" smtClean="0"/>
              <a:t>Horizontally scalable</a:t>
            </a:r>
          </a:p>
          <a:p>
            <a:pPr lvl="1"/>
            <a:r>
              <a:rPr lang="en-US" sz="3600" dirty="0" smtClean="0"/>
              <a:t>Self Contained</a:t>
            </a:r>
          </a:p>
          <a:p>
            <a:pPr lvl="1"/>
            <a:r>
              <a:rPr lang="en-US" sz="3600" dirty="0" smtClean="0"/>
              <a:t>Compatible with most commodity hardware</a:t>
            </a:r>
            <a:endParaRPr lang="en-US" sz="3600" dirty="0"/>
          </a:p>
          <a:p>
            <a:pPr lvl="1"/>
            <a:r>
              <a:rPr lang="en-US" sz="3600" dirty="0" smtClean="0"/>
              <a:t>Free of unnecessary complex joins (Brooks, 2014)</a:t>
            </a:r>
            <a:endParaRPr lang="en-US" sz="3600" dirty="0"/>
          </a:p>
        </p:txBody>
      </p:sp>
      <p:sp>
        <p:nvSpPr>
          <p:cNvPr id="4" name="Slide Number Placeholder 3"/>
          <p:cNvSpPr>
            <a:spLocks noGrp="1"/>
          </p:cNvSpPr>
          <p:nvPr>
            <p:ph type="sldNum" sz="quarter" idx="12"/>
          </p:nvPr>
        </p:nvSpPr>
        <p:spPr/>
        <p:txBody>
          <a:bodyPr/>
          <a:lstStyle/>
          <a:p>
            <a:fld id="{6CCB7B82-5EF1-4DD9-A9AF-71A9A2FBC582}" type="slidenum">
              <a:rPr lang="en-US" smtClean="0"/>
              <a:t>4</a:t>
            </a:fld>
            <a:endParaRPr lang="en-US"/>
          </a:p>
        </p:txBody>
      </p:sp>
    </p:spTree>
    <p:extLst>
      <p:ext uri="{BB962C8B-B14F-4D97-AF65-F5344CB8AC3E}">
        <p14:creationId xmlns:p14="http://schemas.microsoft.com/office/powerpoint/2010/main" val="41373811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About Cassandra</a:t>
            </a:r>
            <a:endParaRPr lang="en-US" dirty="0"/>
          </a:p>
        </p:txBody>
      </p:sp>
      <p:sp>
        <p:nvSpPr>
          <p:cNvPr id="3" name="Content Placeholder 2"/>
          <p:cNvSpPr>
            <a:spLocks noGrp="1"/>
          </p:cNvSpPr>
          <p:nvPr>
            <p:ph idx="1"/>
          </p:nvPr>
        </p:nvSpPr>
        <p:spPr/>
        <p:txBody>
          <a:bodyPr>
            <a:normAutofit lnSpcReduction="10000"/>
          </a:bodyPr>
          <a:lstStyle/>
          <a:p>
            <a:pPr marL="0" indent="0">
              <a:buNone/>
            </a:pPr>
            <a:r>
              <a:rPr lang="en-US" sz="3600" dirty="0" smtClean="0"/>
              <a:t>It is a column family database. Here, the data model is a key-indexed distributed multi-dimensional map.</a:t>
            </a:r>
          </a:p>
          <a:p>
            <a:pPr marL="0" indent="0">
              <a:buNone/>
            </a:pPr>
            <a:r>
              <a:rPr lang="en-US" sz="3600" dirty="0" smtClean="0"/>
              <a:t>It has a simple API that consists of three simple methods; insert, get, and delete (</a:t>
            </a:r>
            <a:r>
              <a:rPr lang="en-US" sz="3600" dirty="0" err="1" smtClean="0"/>
              <a:t>Lakshman</a:t>
            </a:r>
            <a:r>
              <a:rPr lang="en-US" sz="3600" dirty="0" smtClean="0"/>
              <a:t> and Malik, 2010).</a:t>
            </a:r>
          </a:p>
          <a:p>
            <a:pPr marL="0" indent="0">
              <a:buNone/>
            </a:pPr>
            <a:r>
              <a:rPr lang="en-US" sz="3600" dirty="0" smtClean="0"/>
              <a:t>With regards to performance in terms of the time it takes to reading and updating, it is one of the best </a:t>
            </a:r>
            <a:r>
              <a:rPr lang="en-US" sz="3600" dirty="0" err="1" smtClean="0"/>
              <a:t>NoSQL</a:t>
            </a:r>
            <a:r>
              <a:rPr lang="en-US" sz="3600" dirty="0" smtClean="0"/>
              <a:t> databases (</a:t>
            </a:r>
            <a:r>
              <a:rPr lang="en-US" sz="3600" dirty="0" err="1" smtClean="0"/>
              <a:t>Abramova</a:t>
            </a:r>
            <a:r>
              <a:rPr lang="en-US" sz="3600" dirty="0" smtClean="0"/>
              <a:t>, Bernardino, and Furtado, 2014).</a:t>
            </a:r>
          </a:p>
        </p:txBody>
      </p:sp>
      <p:sp>
        <p:nvSpPr>
          <p:cNvPr id="4" name="Slide Number Placeholder 3"/>
          <p:cNvSpPr>
            <a:spLocks noGrp="1"/>
          </p:cNvSpPr>
          <p:nvPr>
            <p:ph type="sldNum" sz="quarter" idx="12"/>
          </p:nvPr>
        </p:nvSpPr>
        <p:spPr/>
        <p:txBody>
          <a:bodyPr/>
          <a:lstStyle/>
          <a:p>
            <a:fld id="{6CCB7B82-5EF1-4DD9-A9AF-71A9A2FBC582}" type="slidenum">
              <a:rPr lang="en-US" smtClean="0"/>
              <a:t>5</a:t>
            </a:fld>
            <a:endParaRPr lang="en-US"/>
          </a:p>
        </p:txBody>
      </p:sp>
    </p:spTree>
    <p:extLst>
      <p:ext uri="{BB962C8B-B14F-4D97-AF65-F5344CB8AC3E}">
        <p14:creationId xmlns:p14="http://schemas.microsoft.com/office/powerpoint/2010/main" val="41101083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Design features of Cassandra</a:t>
            </a:r>
            <a:endParaRPr lang="en-US" dirty="0"/>
          </a:p>
        </p:txBody>
      </p:sp>
      <p:sp>
        <p:nvSpPr>
          <p:cNvPr id="3" name="Content Placeholder 2"/>
          <p:cNvSpPr>
            <a:spLocks noGrp="1"/>
          </p:cNvSpPr>
          <p:nvPr>
            <p:ph idx="1"/>
          </p:nvPr>
        </p:nvSpPr>
        <p:spPr/>
        <p:txBody>
          <a:bodyPr>
            <a:normAutofit/>
          </a:bodyPr>
          <a:lstStyle/>
          <a:p>
            <a:pPr marL="0" indent="0">
              <a:buNone/>
            </a:pPr>
            <a:r>
              <a:rPr lang="en-US" sz="3200" dirty="0" smtClean="0"/>
              <a:t>Several design features are essential in the design of Cassandra databases. They include;</a:t>
            </a:r>
          </a:p>
          <a:p>
            <a:pPr lvl="1"/>
            <a:r>
              <a:rPr lang="en-US" sz="3200" dirty="0" smtClean="0"/>
              <a:t>Partitioning</a:t>
            </a:r>
          </a:p>
          <a:p>
            <a:pPr lvl="1"/>
            <a:r>
              <a:rPr lang="en-US" sz="3200" dirty="0" smtClean="0"/>
              <a:t>Replication</a:t>
            </a:r>
          </a:p>
          <a:p>
            <a:pPr lvl="1"/>
            <a:r>
              <a:rPr lang="en-US" sz="3200" dirty="0" smtClean="0"/>
              <a:t>Membership</a:t>
            </a:r>
          </a:p>
          <a:p>
            <a:pPr lvl="1"/>
            <a:r>
              <a:rPr lang="en-US" sz="3200" dirty="0" smtClean="0"/>
              <a:t>Bootstrapping and</a:t>
            </a:r>
          </a:p>
          <a:p>
            <a:pPr lvl="1"/>
            <a:r>
              <a:rPr lang="en-US" sz="3200" dirty="0" smtClean="0"/>
              <a:t>Local Persistence (Brooks, 2014)</a:t>
            </a:r>
          </a:p>
        </p:txBody>
      </p:sp>
      <p:sp>
        <p:nvSpPr>
          <p:cNvPr id="4" name="Slide Number Placeholder 3"/>
          <p:cNvSpPr>
            <a:spLocks noGrp="1"/>
          </p:cNvSpPr>
          <p:nvPr>
            <p:ph type="sldNum" sz="quarter" idx="12"/>
          </p:nvPr>
        </p:nvSpPr>
        <p:spPr/>
        <p:txBody>
          <a:bodyPr/>
          <a:lstStyle/>
          <a:p>
            <a:fld id="{6CCB7B82-5EF1-4DD9-A9AF-71A9A2FBC582}" type="slidenum">
              <a:rPr lang="en-US" smtClean="0"/>
              <a:t>6</a:t>
            </a:fld>
            <a:endParaRPr lang="en-US"/>
          </a:p>
        </p:txBody>
      </p:sp>
    </p:spTree>
    <p:extLst>
      <p:ext uri="{BB962C8B-B14F-4D97-AF65-F5344CB8AC3E}">
        <p14:creationId xmlns:p14="http://schemas.microsoft.com/office/powerpoint/2010/main" val="25662718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Switching to Cassandra will Improve Falcon Security’s Competitive Edge</a:t>
            </a:r>
            <a:endParaRPr lang="en-US" dirty="0"/>
          </a:p>
        </p:txBody>
      </p:sp>
      <p:sp>
        <p:nvSpPr>
          <p:cNvPr id="3" name="Content Placeholder 2"/>
          <p:cNvSpPr>
            <a:spLocks noGrp="1"/>
          </p:cNvSpPr>
          <p:nvPr>
            <p:ph idx="1"/>
          </p:nvPr>
        </p:nvSpPr>
        <p:spPr/>
        <p:txBody>
          <a:bodyPr>
            <a:normAutofit/>
          </a:bodyPr>
          <a:lstStyle/>
          <a:p>
            <a:pPr marL="0" indent="0">
              <a:buNone/>
            </a:pPr>
            <a:r>
              <a:rPr lang="en-US" sz="3600" dirty="0" smtClean="0"/>
              <a:t>The key design features of Cassandra enables them to be easily scalable, robust, have failure detection and recovery mechanisms, overload handling, and system monitoring (Brooks 2014). All of which are essential in making the company’s operations more efficient.</a:t>
            </a:r>
          </a:p>
          <a:p>
            <a:pPr marL="0" indent="0">
              <a:buNone/>
            </a:pPr>
            <a:r>
              <a:rPr lang="en-US" sz="3600" dirty="0" smtClean="0"/>
              <a:t>Cassandra is horizontally scalable which means that its performance can be improved incrementally when the need arises.</a:t>
            </a:r>
          </a:p>
        </p:txBody>
      </p:sp>
      <p:sp>
        <p:nvSpPr>
          <p:cNvPr id="4" name="Slide Number Placeholder 3"/>
          <p:cNvSpPr>
            <a:spLocks noGrp="1"/>
          </p:cNvSpPr>
          <p:nvPr>
            <p:ph type="sldNum" sz="quarter" idx="12"/>
          </p:nvPr>
        </p:nvSpPr>
        <p:spPr/>
        <p:txBody>
          <a:bodyPr/>
          <a:lstStyle/>
          <a:p>
            <a:fld id="{6CCB7B82-5EF1-4DD9-A9AF-71A9A2FBC582}" type="slidenum">
              <a:rPr lang="en-US" smtClean="0"/>
              <a:t>7</a:t>
            </a:fld>
            <a:endParaRPr lang="en-US"/>
          </a:p>
        </p:txBody>
      </p:sp>
    </p:spTree>
    <p:extLst>
      <p:ext uri="{BB962C8B-B14F-4D97-AF65-F5344CB8AC3E}">
        <p14:creationId xmlns:p14="http://schemas.microsoft.com/office/powerpoint/2010/main" val="16879099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Switching to Cassandra will Improve Falcon Security’s Competitive Edge </a:t>
            </a:r>
            <a:r>
              <a:rPr lang="en-US" dirty="0" err="1" smtClean="0"/>
              <a:t>Ctd</a:t>
            </a:r>
            <a:r>
              <a:rPr lang="en-US" dirty="0" smtClean="0"/>
              <a:t>…</a:t>
            </a:r>
            <a:endParaRPr lang="en-US" dirty="0"/>
          </a:p>
        </p:txBody>
      </p:sp>
      <p:sp>
        <p:nvSpPr>
          <p:cNvPr id="3" name="Content Placeholder 2"/>
          <p:cNvSpPr>
            <a:spLocks noGrp="1"/>
          </p:cNvSpPr>
          <p:nvPr>
            <p:ph idx="1"/>
          </p:nvPr>
        </p:nvSpPr>
        <p:spPr/>
        <p:txBody>
          <a:bodyPr>
            <a:normAutofit/>
          </a:bodyPr>
          <a:lstStyle/>
          <a:p>
            <a:pPr marL="0" indent="0">
              <a:buNone/>
            </a:pPr>
            <a:r>
              <a:rPr lang="en-US" sz="3600" dirty="0" smtClean="0"/>
              <a:t>The simple API in Cassandra means that no friction will be witnessed while using it. This will increase the satisfaction and efficiency of its users.</a:t>
            </a:r>
          </a:p>
          <a:p>
            <a:pPr marL="0" indent="0">
              <a:buNone/>
            </a:pPr>
            <a:r>
              <a:rPr lang="en-US" sz="3600" dirty="0" smtClean="0"/>
              <a:t>The self-contained nature of </a:t>
            </a:r>
            <a:r>
              <a:rPr lang="en-US" sz="3600" dirty="0" err="1" smtClean="0"/>
              <a:t>NoSQL</a:t>
            </a:r>
            <a:r>
              <a:rPr lang="en-US" sz="3600" dirty="0" smtClean="0"/>
              <a:t> databases means that they are less prone to errors hence more reliable.</a:t>
            </a:r>
          </a:p>
          <a:p>
            <a:pPr marL="0" indent="0">
              <a:buNone/>
            </a:pPr>
            <a:r>
              <a:rPr lang="en-US" sz="3600" dirty="0" err="1" smtClean="0"/>
              <a:t>NoSQL</a:t>
            </a:r>
            <a:r>
              <a:rPr lang="en-US" sz="3600" dirty="0" smtClean="0"/>
              <a:t> databases are schema-agnostic which makes querying easier.</a:t>
            </a:r>
          </a:p>
        </p:txBody>
      </p:sp>
      <p:sp>
        <p:nvSpPr>
          <p:cNvPr id="4" name="Slide Number Placeholder 3"/>
          <p:cNvSpPr>
            <a:spLocks noGrp="1"/>
          </p:cNvSpPr>
          <p:nvPr>
            <p:ph type="sldNum" sz="quarter" idx="12"/>
          </p:nvPr>
        </p:nvSpPr>
        <p:spPr/>
        <p:txBody>
          <a:bodyPr/>
          <a:lstStyle/>
          <a:p>
            <a:fld id="{6CCB7B82-5EF1-4DD9-A9AF-71A9A2FBC582}" type="slidenum">
              <a:rPr lang="en-US" smtClean="0"/>
              <a:t>8</a:t>
            </a:fld>
            <a:endParaRPr lang="en-US"/>
          </a:p>
        </p:txBody>
      </p:sp>
    </p:spTree>
    <p:extLst>
      <p:ext uri="{BB962C8B-B14F-4D97-AF65-F5344CB8AC3E}">
        <p14:creationId xmlns:p14="http://schemas.microsoft.com/office/powerpoint/2010/main" val="32603811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normAutofit/>
          </a:bodyPr>
          <a:lstStyle/>
          <a:p>
            <a:pPr marL="0" indent="0">
              <a:buNone/>
            </a:pPr>
            <a:r>
              <a:rPr lang="en-US" dirty="0" err="1"/>
              <a:t>Abramova</a:t>
            </a:r>
            <a:r>
              <a:rPr lang="en-US" dirty="0"/>
              <a:t>, V., Bernardino, J., &amp; Furtado, P. (2014). Which </a:t>
            </a:r>
            <a:r>
              <a:rPr lang="en-US" dirty="0" err="1"/>
              <a:t>nosql</a:t>
            </a:r>
            <a:r>
              <a:rPr lang="en-US" dirty="0"/>
              <a:t> database? a performance overview. </a:t>
            </a:r>
            <a:r>
              <a:rPr lang="en-US" i="1" dirty="0"/>
              <a:t>Open Journal of Databases (OJDB)</a:t>
            </a:r>
            <a:r>
              <a:rPr lang="en-US" dirty="0"/>
              <a:t>, </a:t>
            </a:r>
            <a:r>
              <a:rPr lang="en-US" i="1" dirty="0"/>
              <a:t>1</a:t>
            </a:r>
            <a:r>
              <a:rPr lang="en-US" dirty="0"/>
              <a:t>(2), 17-24.</a:t>
            </a:r>
            <a:endParaRPr lang="en-US" dirty="0" smtClean="0"/>
          </a:p>
          <a:p>
            <a:pPr marL="0" indent="0">
              <a:buNone/>
            </a:pPr>
            <a:r>
              <a:rPr lang="en-US" dirty="0" smtClean="0"/>
              <a:t>Brooks</a:t>
            </a:r>
            <a:r>
              <a:rPr lang="en-US" dirty="0"/>
              <a:t>, C. (2014). enterprise </a:t>
            </a:r>
            <a:r>
              <a:rPr lang="en-US" dirty="0" err="1"/>
              <a:t>NoSQL</a:t>
            </a:r>
            <a:r>
              <a:rPr lang="en-US" dirty="0"/>
              <a:t> for dummies. </a:t>
            </a:r>
            <a:r>
              <a:rPr lang="en-US" i="1" dirty="0"/>
              <a:t>Hoboken: John Wiley &amp; Sons INC</a:t>
            </a:r>
            <a:r>
              <a:rPr lang="en-US" dirty="0"/>
              <a:t>.</a:t>
            </a:r>
            <a:endParaRPr lang="en-US" dirty="0" smtClean="0"/>
          </a:p>
          <a:p>
            <a:pPr marL="0" indent="0">
              <a:buNone/>
            </a:pPr>
            <a:r>
              <a:rPr lang="en-US" dirty="0" err="1"/>
              <a:t>Lakshman</a:t>
            </a:r>
            <a:r>
              <a:rPr lang="en-US" dirty="0"/>
              <a:t>, A., &amp; Malik, P. (2010). Cassandra: a decentralized structured storage system. </a:t>
            </a:r>
            <a:r>
              <a:rPr lang="en-US" i="1" dirty="0"/>
              <a:t>ACM SIGOPS Operating Systems Review</a:t>
            </a:r>
            <a:r>
              <a:rPr lang="en-US" dirty="0"/>
              <a:t>, </a:t>
            </a:r>
            <a:r>
              <a:rPr lang="en-US" i="1" dirty="0"/>
              <a:t>44</a:t>
            </a:r>
            <a:r>
              <a:rPr lang="en-US" dirty="0"/>
              <a:t>(2), 35-40</a:t>
            </a:r>
            <a:r>
              <a:rPr lang="en-US" dirty="0" smtClean="0"/>
              <a:t>.</a:t>
            </a:r>
          </a:p>
          <a:p>
            <a:pPr marL="0" indent="0">
              <a:buNone/>
            </a:pPr>
            <a:r>
              <a:rPr lang="en-US" dirty="0" smtClean="0"/>
              <a:t>Pereira</a:t>
            </a:r>
            <a:r>
              <a:rPr lang="en-US" dirty="0"/>
              <a:t>, D. A., </a:t>
            </a:r>
            <a:r>
              <a:rPr lang="en-US" dirty="0" err="1"/>
              <a:t>Ourique</a:t>
            </a:r>
            <a:r>
              <a:rPr lang="en-US" dirty="0"/>
              <a:t> de </a:t>
            </a:r>
            <a:r>
              <a:rPr lang="en-US" dirty="0" err="1"/>
              <a:t>Morais</a:t>
            </a:r>
            <a:r>
              <a:rPr lang="en-US" dirty="0"/>
              <a:t>, W., &amp; </a:t>
            </a:r>
            <a:r>
              <a:rPr lang="en-US" dirty="0" err="1"/>
              <a:t>Pignaton</a:t>
            </a:r>
            <a:r>
              <a:rPr lang="en-US" dirty="0"/>
              <a:t> de </a:t>
            </a:r>
            <a:r>
              <a:rPr lang="en-US" dirty="0" err="1"/>
              <a:t>Freitas</a:t>
            </a:r>
            <a:r>
              <a:rPr lang="en-US" dirty="0"/>
              <a:t>, E. (2018). </a:t>
            </a:r>
            <a:r>
              <a:rPr lang="en-US" dirty="0" err="1"/>
              <a:t>NoSQL</a:t>
            </a:r>
            <a:r>
              <a:rPr lang="en-US" dirty="0"/>
              <a:t> real-time database performance comparison. </a:t>
            </a:r>
            <a:r>
              <a:rPr lang="en-US" i="1" dirty="0"/>
              <a:t>International Journal of Parallel, Emergent and Distributed Systems</a:t>
            </a:r>
            <a:r>
              <a:rPr lang="en-US" dirty="0"/>
              <a:t>, </a:t>
            </a:r>
            <a:r>
              <a:rPr lang="en-US" i="1" dirty="0"/>
              <a:t>33</a:t>
            </a:r>
            <a:r>
              <a:rPr lang="en-US" dirty="0"/>
              <a:t>(2), 144-156</a:t>
            </a:r>
            <a:r>
              <a:rPr lang="en-US" dirty="0" smtClean="0"/>
              <a:t>.</a:t>
            </a:r>
          </a:p>
        </p:txBody>
      </p:sp>
      <p:sp>
        <p:nvSpPr>
          <p:cNvPr id="4" name="Slide Number Placeholder 3"/>
          <p:cNvSpPr>
            <a:spLocks noGrp="1"/>
          </p:cNvSpPr>
          <p:nvPr>
            <p:ph type="sldNum" sz="quarter" idx="12"/>
          </p:nvPr>
        </p:nvSpPr>
        <p:spPr/>
        <p:txBody>
          <a:bodyPr/>
          <a:lstStyle/>
          <a:p>
            <a:fld id="{6CCB7B82-5EF1-4DD9-A9AF-71A9A2FBC582}" type="slidenum">
              <a:rPr lang="en-US" smtClean="0"/>
              <a:t>9</a:t>
            </a:fld>
            <a:endParaRPr lang="en-US"/>
          </a:p>
        </p:txBody>
      </p:sp>
    </p:spTree>
    <p:extLst>
      <p:ext uri="{BB962C8B-B14F-4D97-AF65-F5344CB8AC3E}">
        <p14:creationId xmlns:p14="http://schemas.microsoft.com/office/powerpoint/2010/main" val="18423179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 </a:t>
            </a:r>
            <a:r>
              <a:rPr lang="en-US" dirty="0" err="1" smtClean="0"/>
              <a:t>Ctd</a:t>
            </a:r>
            <a:r>
              <a:rPr lang="en-US" dirty="0" smtClean="0"/>
              <a:t>…</a:t>
            </a:r>
            <a:endParaRPr lang="en-US" dirty="0"/>
          </a:p>
        </p:txBody>
      </p:sp>
      <p:sp>
        <p:nvSpPr>
          <p:cNvPr id="3" name="Content Placeholder 2"/>
          <p:cNvSpPr>
            <a:spLocks noGrp="1"/>
          </p:cNvSpPr>
          <p:nvPr>
            <p:ph idx="1"/>
          </p:nvPr>
        </p:nvSpPr>
        <p:spPr/>
        <p:txBody>
          <a:bodyPr/>
          <a:lstStyle/>
          <a:p>
            <a:pPr marL="0" indent="0">
              <a:buNone/>
            </a:pPr>
            <a:r>
              <a:rPr lang="en-US" dirty="0" smtClean="0"/>
              <a:t>Sharma, V., &amp; Dave, M. (2012). </a:t>
            </a:r>
            <a:r>
              <a:rPr lang="en-US" dirty="0" err="1" smtClean="0"/>
              <a:t>Sql</a:t>
            </a:r>
            <a:r>
              <a:rPr lang="en-US" dirty="0" smtClean="0"/>
              <a:t> and </a:t>
            </a:r>
            <a:r>
              <a:rPr lang="en-US" dirty="0" err="1" smtClean="0"/>
              <a:t>nosql</a:t>
            </a:r>
            <a:r>
              <a:rPr lang="en-US" dirty="0" smtClean="0"/>
              <a:t> databases. </a:t>
            </a:r>
            <a:r>
              <a:rPr lang="en-US" i="1" dirty="0" smtClean="0"/>
              <a:t>International Journal of Advanced Research in Computer Science and Software Engineering</a:t>
            </a:r>
            <a:r>
              <a:rPr lang="en-US" dirty="0" smtClean="0"/>
              <a:t>, </a:t>
            </a:r>
            <a:r>
              <a:rPr lang="en-US" i="1" dirty="0" smtClean="0"/>
              <a:t>2</a:t>
            </a:r>
            <a:r>
              <a:rPr lang="en-US" dirty="0" smtClean="0"/>
              <a:t>(8).</a:t>
            </a:r>
          </a:p>
          <a:p>
            <a:pPr marL="0" indent="0">
              <a:buNone/>
            </a:pPr>
            <a:r>
              <a:rPr lang="en-US" dirty="0" smtClean="0"/>
              <a:t>Van </a:t>
            </a:r>
            <a:r>
              <a:rPr lang="en-US" dirty="0" err="1"/>
              <a:t>Renesse</a:t>
            </a:r>
            <a:r>
              <a:rPr lang="en-US" dirty="0"/>
              <a:t>, R., </a:t>
            </a:r>
            <a:r>
              <a:rPr lang="en-US" dirty="0" err="1"/>
              <a:t>Dumitriu</a:t>
            </a:r>
            <a:r>
              <a:rPr lang="en-US" dirty="0"/>
              <a:t>, D., Gough, V., &amp; Thomas, C. (2008, September). Efficient reconciliation and flow control for anti-entropy protocols. In </a:t>
            </a:r>
            <a:r>
              <a:rPr lang="en-US" i="1" dirty="0"/>
              <a:t>proceedings of the 2nd Workshop on Large-Scale Distributed Systems and Middleware</a:t>
            </a:r>
            <a:r>
              <a:rPr lang="en-US" dirty="0"/>
              <a:t>(p. 6). ACM.</a:t>
            </a:r>
          </a:p>
        </p:txBody>
      </p:sp>
      <p:sp>
        <p:nvSpPr>
          <p:cNvPr id="4" name="Slide Number Placeholder 3"/>
          <p:cNvSpPr>
            <a:spLocks noGrp="1"/>
          </p:cNvSpPr>
          <p:nvPr>
            <p:ph type="sldNum" sz="quarter" idx="12"/>
          </p:nvPr>
        </p:nvSpPr>
        <p:spPr/>
        <p:txBody>
          <a:bodyPr/>
          <a:lstStyle/>
          <a:p>
            <a:fld id="{6CCB7B82-5EF1-4DD9-A9AF-71A9A2FBC582}" type="slidenum">
              <a:rPr lang="en-US" smtClean="0"/>
              <a:t>10</a:t>
            </a:fld>
            <a:endParaRPr lang="en-US"/>
          </a:p>
        </p:txBody>
      </p:sp>
    </p:spTree>
    <p:extLst>
      <p:ext uri="{BB962C8B-B14F-4D97-AF65-F5344CB8AC3E}">
        <p14:creationId xmlns:p14="http://schemas.microsoft.com/office/powerpoint/2010/main" val="385934916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185</TotalTime>
  <Words>1142</Words>
  <Application>Microsoft Office PowerPoint</Application>
  <PresentationFormat>Widescreen</PresentationFormat>
  <Paragraphs>95</Paragraphs>
  <Slides>10</Slides>
  <Notes>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Calibri Light</vt:lpstr>
      <vt:lpstr>Office Theme</vt:lpstr>
      <vt:lpstr>Importance of Dynamic Databases in Enhancing Competitive Advantage</vt:lpstr>
      <vt:lpstr>Introduction</vt:lpstr>
      <vt:lpstr>What NoSQL Databases are</vt:lpstr>
      <vt:lpstr>Characteristics of NoSQL Databases</vt:lpstr>
      <vt:lpstr>About Cassandra</vt:lpstr>
      <vt:lpstr>Key Design features of Cassandra</vt:lpstr>
      <vt:lpstr>How Switching to Cassandra will Improve Falcon Security’s Competitive Edge</vt:lpstr>
      <vt:lpstr>How Switching to Cassandra will Improve Falcon Security’s Competitive Edge Ctd…</vt:lpstr>
      <vt:lpstr>References</vt:lpstr>
      <vt:lpstr>References Ctd…</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Importance of a Dynamic Database</dc:title>
  <dc:creator>Vincent Omondi</dc:creator>
  <cp:lastModifiedBy>Vincent Omondi</cp:lastModifiedBy>
  <cp:revision>20</cp:revision>
  <dcterms:created xsi:type="dcterms:W3CDTF">2019-10-15T17:26:47Z</dcterms:created>
  <dcterms:modified xsi:type="dcterms:W3CDTF">2019-10-15T20:35:32Z</dcterms:modified>
</cp:coreProperties>
</file>